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21"/>
  </p:notesMasterIdLst>
  <p:sldIdLst>
    <p:sldId id="278" r:id="rId5"/>
    <p:sldId id="279" r:id="rId6"/>
    <p:sldId id="280" r:id="rId7"/>
    <p:sldId id="281" r:id="rId8"/>
    <p:sldId id="283" r:id="rId9"/>
    <p:sldId id="284" r:id="rId10"/>
    <p:sldId id="294" r:id="rId11"/>
    <p:sldId id="282" r:id="rId12"/>
    <p:sldId id="285" r:id="rId13"/>
    <p:sldId id="287" r:id="rId14"/>
    <p:sldId id="288" r:id="rId15"/>
    <p:sldId id="289" r:id="rId16"/>
    <p:sldId id="290" r:id="rId17"/>
    <p:sldId id="291" r:id="rId18"/>
    <p:sldId id="292" r:id="rId19"/>
    <p:sldId id="293" r:id="rId20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4" autoAdjust="0"/>
    <p:restoredTop sz="94609" autoAdjust="0"/>
  </p:normalViewPr>
  <p:slideViewPr>
    <p:cSldViewPr snapToGrid="0" snapToObjects="1">
      <p:cViewPr varScale="1">
        <p:scale>
          <a:sx n="72" d="100"/>
          <a:sy n="72" d="100"/>
        </p:scale>
        <p:origin x="534" y="78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b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 anchor="t" anchorCtr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rm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b" anchorCtr="0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rm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b" anchorCtr="0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rm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 anchor="t" anchorCtr="0">
            <a:norm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2800" y="457200"/>
            <a:ext cx="987552" cy="274320"/>
          </a:xfrm>
        </p:spPr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Soft skills for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/>
              <a:t>Presented By:</a:t>
            </a:r>
          </a:p>
          <a:p>
            <a:r>
              <a:rPr lang="en-US" b="1" dirty="0"/>
              <a:t>Mr. </a:t>
            </a:r>
            <a:r>
              <a:rPr lang="en-US" b="1" dirty="0" err="1"/>
              <a:t>Kartikain</a:t>
            </a:r>
            <a:r>
              <a:rPr lang="en-US" b="1" dirty="0"/>
              <a:t> </a:t>
            </a:r>
            <a:r>
              <a:rPr lang="en-US" b="1" dirty="0" err="1"/>
              <a:t>Shivam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AB9AF5C-4ED1-4A88-BC1C-A6D8AB272065}"/>
              </a:ext>
            </a:extLst>
          </p:cNvPr>
          <p:cNvSpPr txBox="1">
            <a:spLocks/>
          </p:cNvSpPr>
          <p:nvPr/>
        </p:nvSpPr>
        <p:spPr>
          <a:xfrm>
            <a:off x="3403092" y="583096"/>
            <a:ext cx="5385816" cy="778300"/>
          </a:xfrm>
          <a:prstGeom prst="rect">
            <a:avLst/>
          </a:prstGeom>
        </p:spPr>
        <p:txBody>
          <a:bodyPr vert="horz" lIns="91440" tIns="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4875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Unit - </a:t>
            </a:r>
            <a:r>
              <a:rPr lang="en-US" dirty="0" err="1"/>
              <a:t>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Time Management: What is it, who has it, and can you improve it? — The ...">
            <a:extLst>
              <a:ext uri="{FF2B5EF4-FFF2-40B4-BE49-F238E27FC236}">
                <a16:creationId xmlns:a16="http://schemas.microsoft.com/office/drawing/2014/main" id="{8FB389BF-24E3-465C-A113-E85A2B069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0"/>
            <a:ext cx="11430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2697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0A5BFC-C134-C072-C14D-9E51A94C8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82" y="641180"/>
            <a:ext cx="11946835" cy="768096"/>
          </a:xfrm>
        </p:spPr>
        <p:txBody>
          <a:bodyPr/>
          <a:lstStyle/>
          <a:p>
            <a:r>
              <a:rPr lang="en-US" dirty="0"/>
              <a:t>Importance of time management</a:t>
            </a:r>
          </a:p>
        </p:txBody>
      </p:sp>
      <p:sp>
        <p:nvSpPr>
          <p:cNvPr id="374" name="Slide Number Placeholder 373">
            <a:extLst>
              <a:ext uri="{FF2B5EF4-FFF2-40B4-BE49-F238E27FC236}">
                <a16:creationId xmlns:a16="http://schemas.microsoft.com/office/drawing/2014/main" id="{049B2870-98EC-2977-8CE4-A7AA30099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70C77AB-7E91-84A6-3E62-DAB80E1E44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Reducing stress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292" name="Picture Placeholder 291" descr="checklist icon">
            <a:extLst>
              <a:ext uri="{FF2B5EF4-FFF2-40B4-BE49-F238E27FC236}">
                <a16:creationId xmlns:a16="http://schemas.microsoft.com/office/drawing/2014/main" id="{8167DB44-EDED-0971-E35D-A5FA1E47C215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2"/>
          <a:srcRect/>
          <a:stretch/>
        </p:blipFill>
        <p:spPr/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5DD9AC8-4A5F-70DB-AA68-C461059D8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r>
              <a:rPr lang="en-US" dirty="0"/>
              <a:t>Prioritizing what's important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290" name="Picture Placeholder 289" descr="person with loud speaker icon">
            <a:extLst>
              <a:ext uri="{FF2B5EF4-FFF2-40B4-BE49-F238E27FC236}">
                <a16:creationId xmlns:a16="http://schemas.microsoft.com/office/drawing/2014/main" id="{E63515FB-9439-CCAE-C220-6F0E5ECB75E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/>
          <a:srcRect t="113" b="113"/>
          <a:stretch/>
        </p:blipFill>
        <p:spPr/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A28A203B-0CF0-2AB0-5F54-07C8E30039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Achieving goals more efficiently</a:t>
            </a:r>
          </a:p>
          <a:p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288" name="Picture Placeholder 287" descr="blueprint icon">
            <a:extLst>
              <a:ext uri="{FF2B5EF4-FFF2-40B4-BE49-F238E27FC236}">
                <a16:creationId xmlns:a16="http://schemas.microsoft.com/office/drawing/2014/main" id="{A5707D4A-497A-679A-3ACA-721E8D0E2699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4"/>
          <a:srcRect t="431" b="431"/>
          <a:stretch/>
        </p:blipFill>
        <p:spPr/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5BC0115-F702-2E0A-61A4-4A6CE33FD7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 sz="1600" b="0" dirty="0"/>
          </a:p>
          <a:p>
            <a:endParaRPr lang="en-US" sz="1600" b="0" dirty="0"/>
          </a:p>
          <a:p>
            <a:endParaRPr lang="en-US" sz="1600" b="0" dirty="0"/>
          </a:p>
          <a:p>
            <a:r>
              <a:rPr lang="en-US" sz="1600" dirty="0"/>
              <a:t>Accomplishing more in less time</a:t>
            </a:r>
          </a:p>
          <a:p>
            <a:br>
              <a:rPr lang="en-US" sz="1600" dirty="0"/>
            </a:br>
            <a:endParaRPr lang="en-US" sz="1600" dirty="0"/>
          </a:p>
          <a:p>
            <a:endParaRPr lang="en-US" sz="1600" dirty="0"/>
          </a:p>
        </p:txBody>
      </p:sp>
      <p:pic>
        <p:nvPicPr>
          <p:cNvPr id="270" name="Picture Placeholder 269" descr="target icon">
            <a:extLst>
              <a:ext uri="{FF2B5EF4-FFF2-40B4-BE49-F238E27FC236}">
                <a16:creationId xmlns:a16="http://schemas.microsoft.com/office/drawing/2014/main" id="{DE7A4D25-3CA5-F92A-988A-F913C367D593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5"/>
          <a:srcRect t="113" b="113"/>
          <a:stretch/>
        </p:blipFill>
        <p:spPr/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D48D07F-2D5B-F0D5-4005-197607C4F1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Getting further in your career or education</a:t>
            </a:r>
          </a:p>
        </p:txBody>
      </p:sp>
      <p:pic>
        <p:nvPicPr>
          <p:cNvPr id="268" name="Picture Placeholder 267" descr="rocket icon">
            <a:extLst>
              <a:ext uri="{FF2B5EF4-FFF2-40B4-BE49-F238E27FC236}">
                <a16:creationId xmlns:a16="http://schemas.microsoft.com/office/drawing/2014/main" id="{1A522F41-60C1-3803-6132-18E154C0E328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6"/>
          <a:srcRect t="543" b="543"/>
          <a:stretch/>
        </p:blipFill>
        <p:spPr/>
      </p:pic>
    </p:spTree>
    <p:extLst>
      <p:ext uri="{BB962C8B-B14F-4D97-AF65-F5344CB8AC3E}">
        <p14:creationId xmlns:p14="http://schemas.microsoft.com/office/powerpoint/2010/main" val="16004945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2" fill="hold">
                      <p:stCondLst>
                        <p:cond delay="indefinite"/>
                      </p:stCondLst>
                      <p:childTnLst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0" fill="hold">
                      <p:stCondLst>
                        <p:cond delay="indefinite"/>
                      </p:stCondLst>
                      <p:childTnLst>
                        <p:par>
                          <p:cTn id="251" fill="hold">
                            <p:stCondLst>
                              <p:cond delay="0"/>
                            </p:stCondLst>
                            <p:childTnLst>
                              <p:par>
                                <p:cTn id="25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8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0" fill="hold">
                      <p:stCondLst>
                        <p:cond delay="indefinite"/>
                      </p:stCondLst>
                      <p:childTnLst>
                        <p:par>
                          <p:cTn id="301" fill="hold">
                            <p:stCondLst>
                              <p:cond delay="0"/>
                            </p:stCondLst>
                            <p:childTnLst>
                              <p:par>
                                <p:cTn id="30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 build="p" animBg="1"/>
      <p:bldP spid="20" grpId="0" build="p" animBg="1"/>
      <p:bldP spid="21" grpId="0" build="p" animBg="1"/>
      <p:bldP spid="22" grpId="0" build="p" animBg="1"/>
      <p:bldP spid="23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30A5BFC-C134-C072-C14D-9E51A94C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175" name="Slide Number Placeholder 174">
            <a:extLst>
              <a:ext uri="{FF2B5EF4-FFF2-40B4-BE49-F238E27FC236}">
                <a16:creationId xmlns:a16="http://schemas.microsoft.com/office/drawing/2014/main" id="{1DECFA06-D307-B47D-DA95-31161374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6" name="Text Placeholder 55">
            <a:extLst>
              <a:ext uri="{FF2B5EF4-FFF2-40B4-BE49-F238E27FC236}">
                <a16:creationId xmlns:a16="http://schemas.microsoft.com/office/drawing/2014/main" id="{42027341-30B3-44DB-373E-60B96EBF20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SEP 20XX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49B99446-8DB8-EAE8-ADEB-8E02F160B1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lvl="0"/>
            <a:r>
              <a:rPr lang="en-US" dirty="0"/>
              <a:t>NOV 20XX</a:t>
            </a:r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4F1381C5-2C37-6542-2CC4-2EBF6B0C41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/>
              <a:t>JAN 20XX</a:t>
            </a:r>
          </a:p>
        </p:txBody>
      </p:sp>
      <p:sp>
        <p:nvSpPr>
          <p:cNvPr id="59" name="Text Placeholder 58">
            <a:extLst>
              <a:ext uri="{FF2B5EF4-FFF2-40B4-BE49-F238E27FC236}">
                <a16:creationId xmlns:a16="http://schemas.microsoft.com/office/drawing/2014/main" id="{9348E88D-CFB1-4BF1-41EC-723BBD602AF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lvl="0"/>
            <a:r>
              <a:rPr lang="en-US" dirty="0"/>
              <a:t>MAR 20XX</a:t>
            </a:r>
          </a:p>
        </p:txBody>
      </p:sp>
      <p:sp>
        <p:nvSpPr>
          <p:cNvPr id="60" name="Text Placeholder 59">
            <a:extLst>
              <a:ext uri="{FF2B5EF4-FFF2-40B4-BE49-F238E27FC236}">
                <a16:creationId xmlns:a16="http://schemas.microsoft.com/office/drawing/2014/main" id="{E1B218F5-E615-C534-C7FC-E5578159653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lvl="0"/>
            <a:r>
              <a:rPr lang="en-US" dirty="0"/>
              <a:t>MAY 20XX</a:t>
            </a:r>
          </a:p>
        </p:txBody>
      </p:sp>
      <p:sp>
        <p:nvSpPr>
          <p:cNvPr id="139" name="Rectangle 138" descr="Timeline marker">
            <a:extLst>
              <a:ext uri="{FF2B5EF4-FFF2-40B4-BE49-F238E27FC236}">
                <a16:creationId xmlns:a16="http://schemas.microsoft.com/office/drawing/2014/main" id="{632DC974-3AFC-3B05-984D-8920F2613BAB}"/>
              </a:ext>
            </a:extLst>
          </p:cNvPr>
          <p:cNvSpPr/>
          <p:nvPr/>
        </p:nvSpPr>
        <p:spPr>
          <a:xfrm rot="16200000">
            <a:off x="1669440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 descr="Timeline marker">
            <a:extLst>
              <a:ext uri="{FF2B5EF4-FFF2-40B4-BE49-F238E27FC236}">
                <a16:creationId xmlns:a16="http://schemas.microsoft.com/office/drawing/2014/main" id="{F2040969-B583-70C1-87C1-D19C7BB276E9}"/>
              </a:ext>
            </a:extLst>
          </p:cNvPr>
          <p:cNvSpPr/>
          <p:nvPr/>
        </p:nvSpPr>
        <p:spPr>
          <a:xfrm rot="16200000">
            <a:off x="3881150" y="4056839"/>
            <a:ext cx="81643" cy="261257"/>
          </a:xfrm>
          <a:prstGeom prst="rect">
            <a:avLst/>
          </a:prstGeom>
          <a:solidFill>
            <a:srgbClr val="F5C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 descr="Timeline marker">
            <a:extLst>
              <a:ext uri="{FF2B5EF4-FFF2-40B4-BE49-F238E27FC236}">
                <a16:creationId xmlns:a16="http://schemas.microsoft.com/office/drawing/2014/main" id="{916357F2-DD2F-AE73-F0FE-19F36A996C0A}"/>
              </a:ext>
            </a:extLst>
          </p:cNvPr>
          <p:cNvSpPr/>
          <p:nvPr/>
        </p:nvSpPr>
        <p:spPr>
          <a:xfrm rot="16200000">
            <a:off x="6045016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 descr="Timeline marker">
            <a:extLst>
              <a:ext uri="{FF2B5EF4-FFF2-40B4-BE49-F238E27FC236}">
                <a16:creationId xmlns:a16="http://schemas.microsoft.com/office/drawing/2014/main" id="{061F8191-7958-A3B6-D754-56FAB2742504}"/>
              </a:ext>
            </a:extLst>
          </p:cNvPr>
          <p:cNvSpPr/>
          <p:nvPr/>
        </p:nvSpPr>
        <p:spPr>
          <a:xfrm rot="16200000">
            <a:off x="8264631" y="4056839"/>
            <a:ext cx="81643" cy="261257"/>
          </a:xfrm>
          <a:prstGeom prst="rect">
            <a:avLst/>
          </a:prstGeom>
          <a:solidFill>
            <a:srgbClr val="F5CD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 descr="Timeline marker">
            <a:extLst>
              <a:ext uri="{FF2B5EF4-FFF2-40B4-BE49-F238E27FC236}">
                <a16:creationId xmlns:a16="http://schemas.microsoft.com/office/drawing/2014/main" id="{FA6C0651-6CD9-1742-F030-13CC2F6DAC2F}"/>
              </a:ext>
            </a:extLst>
          </p:cNvPr>
          <p:cNvSpPr/>
          <p:nvPr/>
        </p:nvSpPr>
        <p:spPr>
          <a:xfrm rot="16200000">
            <a:off x="10475505" y="4056839"/>
            <a:ext cx="81643" cy="2612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3BF8E55-B2B9-104D-F277-0890253473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lvl="0"/>
            <a:r>
              <a:rPr lang="en-US" dirty="0"/>
              <a:t>Synergize scalable </a:t>
            </a:r>
            <a:br>
              <a:rPr lang="en-US" dirty="0"/>
            </a:br>
            <a:r>
              <a:rPr lang="en-US" dirty="0"/>
              <a:t>e-commerce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CE9DA14-62AB-A857-6387-1F5D330B3F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pPr lvl="0"/>
            <a:r>
              <a:rPr lang="en-US" dirty="0"/>
              <a:t>Disseminate standardized </a:t>
            </a:r>
            <a:br>
              <a:rPr lang="en-US" dirty="0"/>
            </a:br>
            <a:r>
              <a:rPr lang="en-US" dirty="0"/>
              <a:t>metrics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10CB940-D45B-59F1-06E5-9CC94100EF0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/>
            <a:r>
              <a:rPr lang="en-US" dirty="0"/>
              <a:t>Coordinate e-</a:t>
            </a:r>
            <a:br>
              <a:rPr lang="en-US" dirty="0"/>
            </a:br>
            <a:r>
              <a:rPr lang="en-US" dirty="0"/>
              <a:t>business applications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A0DA38E3-68A2-4FF9-022B-BA0DF832B1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/>
            <a:r>
              <a:rPr lang="en-US" dirty="0"/>
              <a:t>Foster holistically superior methodologies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B72BD1AE-7290-BA6E-18FB-8181C0D13E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>
            <a:normAutofit fontScale="92500"/>
          </a:bodyPr>
          <a:lstStyle/>
          <a:p>
            <a:pPr lvl="0"/>
            <a:r>
              <a:rPr lang="en-US" dirty="0"/>
              <a:t>Deploy strategic networks with compelling e-</a:t>
            </a:r>
            <a:br>
              <a:rPr lang="en-US" dirty="0"/>
            </a:br>
            <a:r>
              <a:rPr lang="en-US" dirty="0"/>
              <a:t>business needs</a:t>
            </a:r>
          </a:p>
        </p:txBody>
      </p:sp>
    </p:spTree>
    <p:extLst>
      <p:ext uri="{BB962C8B-B14F-4D97-AF65-F5344CB8AC3E}">
        <p14:creationId xmlns:p14="http://schemas.microsoft.com/office/powerpoint/2010/main" val="25028879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7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8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9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0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6" grpId="0" build="p" animBg="1"/>
      <p:bldP spid="57" grpId="0" build="p" animBg="1"/>
      <p:bldP spid="58" grpId="0" build="p" animBg="1"/>
      <p:bldP spid="59" grpId="0" build="p" animBg="1"/>
      <p:bldP spid="60" grpId="0" build="p" animBg="1"/>
      <p:bldP spid="139" grpId="0" animBg="1"/>
      <p:bldP spid="141" grpId="0" animBg="1"/>
      <p:bldP spid="143" grpId="0" animBg="1"/>
      <p:bldP spid="145" grpId="0" animBg="1"/>
      <p:bldP spid="147" grpId="0" animBg="1"/>
      <p:bldP spid="24" grpId="0" build="p"/>
      <p:bldP spid="25" grpId="0" build="p"/>
      <p:bldP spid="26" grpId="0" build="p"/>
      <p:bldP spid="27" grpId="0" build="p"/>
      <p:bldP spid="2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309B0-6209-D3D0-9D5E-308B9F6E7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034" y="457200"/>
            <a:ext cx="4998190" cy="768096"/>
          </a:xfrm>
        </p:spPr>
        <p:txBody>
          <a:bodyPr/>
          <a:lstStyle/>
          <a:p>
            <a:r>
              <a:rPr lang="en-US" sz="5400" dirty="0"/>
              <a:t>Teamwork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058AE03-D409-0714-CCED-4548A9C92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pic>
        <p:nvPicPr>
          <p:cNvPr id="9218" name="Picture 2" descr="Teamwork Computer Icons Clip art - Togetherness png download - 1470* ...">
            <a:extLst>
              <a:ext uri="{FF2B5EF4-FFF2-40B4-BE49-F238E27FC236}">
                <a16:creationId xmlns:a16="http://schemas.microsoft.com/office/drawing/2014/main" id="{ED570054-DAE0-4D75-BC1E-50070774F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0681" y="36443"/>
            <a:ext cx="70246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B37F6C7-CA6D-48E5-9770-A490FC6FC9C3}"/>
              </a:ext>
            </a:extLst>
          </p:cNvPr>
          <p:cNvSpPr txBox="1"/>
          <p:nvPr/>
        </p:nvSpPr>
        <p:spPr>
          <a:xfrm>
            <a:off x="434034" y="1076836"/>
            <a:ext cx="45741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“the combined action of a group, especially when effective and efficient”.</a:t>
            </a:r>
          </a:p>
        </p:txBody>
      </p:sp>
    </p:spTree>
    <p:extLst>
      <p:ext uri="{BB962C8B-B14F-4D97-AF65-F5344CB8AC3E}">
        <p14:creationId xmlns:p14="http://schemas.microsoft.com/office/powerpoint/2010/main" val="31702803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371CEB5-0F43-BA22-C4E7-3A84E631D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GET THERE</a:t>
            </a:r>
          </a:p>
        </p:txBody>
      </p:sp>
      <p:sp>
        <p:nvSpPr>
          <p:cNvPr id="102" name="Slide Number Placeholder 101">
            <a:extLst>
              <a:ext uri="{FF2B5EF4-FFF2-40B4-BE49-F238E27FC236}">
                <a16:creationId xmlns:a16="http://schemas.microsoft.com/office/drawing/2014/main" id="{51BDF1B8-4D26-9C08-3102-6224AA6A4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FC63C25-FE2A-0C11-2CEA-A80AA78FC3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dirty="0"/>
              <a:t>Teamwork unites people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72" name="Picture Placeholder 71" descr="abacus icon">
            <a:extLst>
              <a:ext uri="{FF2B5EF4-FFF2-40B4-BE49-F238E27FC236}">
                <a16:creationId xmlns:a16="http://schemas.microsoft.com/office/drawing/2014/main" id="{FD5AE93E-9743-FD3B-C935-638BF9D159C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 rotWithShape="1">
          <a:blip r:embed="rId2"/>
          <a:srcRect/>
          <a:stretch/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D6749A-51D8-599C-7C31-9922CF228D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pPr fontAlgn="base"/>
            <a:r>
              <a:rPr lang="en-US" b="1" dirty="0"/>
              <a:t>Better opportunities for feedback</a:t>
            </a:r>
          </a:p>
          <a:p>
            <a:pPr fontAlgn="base"/>
            <a:r>
              <a:rPr lang="en-US" b="1" dirty="0"/>
              <a:t>Teamwork helps in resolving issues faster</a:t>
            </a:r>
          </a:p>
          <a:p>
            <a:pPr fontAlgn="base"/>
            <a:r>
              <a:rPr lang="en-US" b="1" dirty="0"/>
              <a:t>More Fun</a:t>
            </a:r>
          </a:p>
          <a:p>
            <a:pPr fontAlgn="base"/>
            <a:r>
              <a:rPr lang="en-US" b="1" dirty="0"/>
              <a:t>Less Stress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53AB0-02A6-E89E-7E23-593DBF52F4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fontAlgn="base"/>
            <a:r>
              <a:rPr lang="en-US" dirty="0"/>
              <a:t>Teamwork promotes efficiency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76" name="Picture Placeholder 75" descr="increasing chart icon">
            <a:extLst>
              <a:ext uri="{FF2B5EF4-FFF2-40B4-BE49-F238E27FC236}">
                <a16:creationId xmlns:a16="http://schemas.microsoft.com/office/drawing/2014/main" id="{7541E72A-A0CB-A011-55A9-1126F707D889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F56CE2-ADEB-1E22-50FB-9F2AB378648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b="1" dirty="0"/>
              <a:t>More fun</a:t>
            </a:r>
          </a:p>
          <a:p>
            <a:r>
              <a:rPr lang="en-US" b="1" dirty="0"/>
              <a:t>More communication</a:t>
            </a:r>
          </a:p>
          <a:p>
            <a:r>
              <a:rPr lang="en-US" b="1" dirty="0"/>
              <a:t>Less confusion</a:t>
            </a:r>
          </a:p>
          <a:p>
            <a:r>
              <a:rPr lang="en-US" b="1" dirty="0"/>
              <a:t>More creativity</a:t>
            </a:r>
          </a:p>
          <a:p>
            <a:r>
              <a:rPr lang="en-US" b="1" dirty="0"/>
              <a:t>Less fear</a:t>
            </a:r>
          </a:p>
          <a:p>
            <a:r>
              <a:rPr lang="en-US" b="1" dirty="0"/>
              <a:t>More personal growth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745CA7-A767-9133-8871-800B16D5D7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 fontAlgn="base"/>
            <a:r>
              <a:rPr lang="en-US" dirty="0"/>
              <a:t>Teamwork fosters a learning environment</a:t>
            </a:r>
          </a:p>
        </p:txBody>
      </p:sp>
      <p:pic>
        <p:nvPicPr>
          <p:cNvPr id="80" name="Picture Placeholder 79" descr="chain link icon">
            <a:extLst>
              <a:ext uri="{FF2B5EF4-FFF2-40B4-BE49-F238E27FC236}">
                <a16:creationId xmlns:a16="http://schemas.microsoft.com/office/drawing/2014/main" id="{FCC17566-BE36-5CE0-25C6-8AC132D1479D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4"/>
          <a:srcRect t="85" b="85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063C991-877C-CD1D-A03D-547E04121F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b="1" dirty="0"/>
              <a:t>Less burnout</a:t>
            </a:r>
          </a:p>
          <a:p>
            <a:r>
              <a:rPr lang="en-US" b="1" dirty="0"/>
              <a:t>More motivation</a:t>
            </a:r>
          </a:p>
          <a:p>
            <a:r>
              <a:rPr lang="en-US" b="1" dirty="0"/>
              <a:t>More diversity</a:t>
            </a:r>
          </a:p>
          <a:p>
            <a:r>
              <a:rPr lang="en-US" b="1" dirty="0"/>
              <a:t>More relationship-building</a:t>
            </a:r>
          </a:p>
          <a:p>
            <a:r>
              <a:rPr lang="en-US" b="1" dirty="0"/>
              <a:t>More resilience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99044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4" fill="hold">
                      <p:stCondLst>
                        <p:cond delay="indefinite"/>
                      </p:stCondLst>
                      <p:childTnLst>
                        <p:par>
                          <p:cTn id="185" fill="hold">
                            <p:stCondLst>
                              <p:cond delay="0"/>
                            </p:stCondLst>
                            <p:childTnLst>
                              <p:par>
                                <p:cTn id="18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0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4" fill="hold">
                      <p:stCondLst>
                        <p:cond delay="indefinite"/>
                      </p:stCondLst>
                      <p:childTnLst>
                        <p:par>
                          <p:cTn id="235" fill="hold">
                            <p:stCondLst>
                              <p:cond delay="0"/>
                            </p:stCondLst>
                            <p:childTnLst>
                              <p:par>
                                <p:cTn id="23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2" fill="hold">
                      <p:stCondLst>
                        <p:cond delay="indefinite"/>
                      </p:stCondLst>
                      <p:childTnLst>
                        <p:par>
                          <p:cTn id="253" fill="hold">
                            <p:stCondLst>
                              <p:cond delay="0"/>
                            </p:stCondLst>
                            <p:childTnLst>
                              <p:par>
                                <p:cTn id="254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0" fill="hold">
                      <p:stCondLst>
                        <p:cond delay="indefinite"/>
                      </p:stCondLst>
                      <p:childTnLst>
                        <p:par>
                          <p:cTn id="271" fill="hold">
                            <p:stCondLst>
                              <p:cond delay="0"/>
                            </p:stCondLst>
                            <p:childTnLst>
                              <p:par>
                                <p:cTn id="27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8" fill="hold">
                      <p:stCondLst>
                        <p:cond delay="indefinite"/>
                      </p:stCondLst>
                      <p:childTnLst>
                        <p:par>
                          <p:cTn id="289" fill="hold">
                            <p:stCondLst>
                              <p:cond delay="0"/>
                            </p:stCondLst>
                            <p:childTnLst>
                              <p:par>
                                <p:cTn id="29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6" fill="hold">
                      <p:stCondLst>
                        <p:cond delay="indefinite"/>
                      </p:stCondLst>
                      <p:childTnLst>
                        <p:par>
                          <p:cTn id="307" fill="hold">
                            <p:stCondLst>
                              <p:cond delay="0"/>
                            </p:stCondLst>
                            <p:childTnLst>
                              <p:par>
                                <p:cTn id="30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0" fill="hold">
                      <p:stCondLst>
                        <p:cond delay="indefinite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5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0" fill="hold">
                      <p:stCondLst>
                        <p:cond delay="indefinite"/>
                      </p:stCondLst>
                      <p:childTnLst>
                        <p:par>
                          <p:cTn id="391" fill="hold">
                            <p:stCondLst>
                              <p:cond delay="0"/>
                            </p:stCondLst>
                            <p:childTnLst>
                              <p:par>
                                <p:cTn id="39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8" fill="hold">
                      <p:stCondLst>
                        <p:cond delay="indefinite"/>
                      </p:stCondLst>
                      <p:childTnLst>
                        <p:par>
                          <p:cTn id="409" fill="hold">
                            <p:stCondLst>
                              <p:cond delay="0"/>
                            </p:stCondLst>
                            <p:childTnLst>
                              <p:par>
                                <p:cTn id="4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6" fill="hold">
                      <p:stCondLst>
                        <p:cond delay="indefinite"/>
                      </p:stCondLst>
                      <p:childTnLst>
                        <p:par>
                          <p:cTn id="427" fill="hold">
                            <p:stCondLst>
                              <p:cond delay="0"/>
                            </p:stCondLst>
                            <p:childTnLst>
                              <p:par>
                                <p:cTn id="4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4" fill="hold">
                      <p:stCondLst>
                        <p:cond delay="indefinite"/>
                      </p:stCondLst>
                      <p:childTnLst>
                        <p:par>
                          <p:cTn id="445" fill="hold">
                            <p:stCondLst>
                              <p:cond delay="0"/>
                            </p:stCondLst>
                            <p:childTnLst>
                              <p:par>
                                <p:cTn id="4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 build="p" animBg="1"/>
      <p:bldP spid="6" grpId="0" build="p"/>
      <p:bldP spid="3" grpId="0" build="p" animBg="1"/>
      <p:bldP spid="7" grpId="0" build="p"/>
      <p:bldP spid="4" grpId="0" build="p" animBg="1"/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7D2E-080D-DBDD-73C4-3C38A2B77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dirty="0"/>
              <a:t>What is your Takeaway ?</a:t>
            </a:r>
          </a:p>
          <a:p>
            <a:endParaRPr lang="en-US" sz="3600" dirty="0"/>
          </a:p>
          <a:p>
            <a:r>
              <a:rPr lang="en-US" sz="3600" dirty="0"/>
              <a:t>Recognize industry needs and develop professional ethics.</a:t>
            </a:r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87DFD8-D262-D485-B1F2-817C5A0928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Reach Out to Me:</a:t>
            </a:r>
          </a:p>
          <a:p>
            <a:r>
              <a:rPr lang="en-US" dirty="0"/>
              <a:t>Mr. </a:t>
            </a:r>
            <a:r>
              <a:rPr lang="en-US" dirty="0" err="1"/>
              <a:t>Kartikain</a:t>
            </a:r>
            <a:r>
              <a:rPr lang="en-US" dirty="0"/>
              <a:t> </a:t>
            </a:r>
            <a:r>
              <a:rPr lang="en-US" dirty="0" err="1"/>
              <a:t>Shivam</a:t>
            </a:r>
            <a:endParaRPr lang="en-US" dirty="0"/>
          </a:p>
          <a:p>
            <a:r>
              <a:rPr lang="en-US" dirty="0"/>
              <a:t>Kartikain.30819@lpu.co.in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6729984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Course Content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5" y="2770632"/>
            <a:ext cx="6192955" cy="3122168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Introduction to Soft Skills and its Significance</a:t>
            </a:r>
          </a:p>
          <a:p>
            <a:r>
              <a:rPr lang="en-US" b="1" dirty="0"/>
              <a:t>Importance of Grooming</a:t>
            </a:r>
          </a:p>
          <a:p>
            <a:r>
              <a:rPr lang="en-US" b="1" dirty="0"/>
              <a:t>Interpersonal Communication</a:t>
            </a:r>
          </a:p>
          <a:p>
            <a:r>
              <a:rPr lang="en-US" b="1" dirty="0"/>
              <a:t>Adaptability</a:t>
            </a:r>
          </a:p>
          <a:p>
            <a:r>
              <a:rPr lang="en-US" b="1" dirty="0"/>
              <a:t>Time Management</a:t>
            </a:r>
          </a:p>
          <a:p>
            <a:r>
              <a:rPr lang="en-US" b="1" dirty="0"/>
              <a:t>Teamwork</a:t>
            </a:r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4528" y="594360"/>
            <a:ext cx="6766560" cy="768096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4528" y="1543738"/>
            <a:ext cx="6766560" cy="4857061"/>
          </a:xfrm>
        </p:spPr>
        <p:txBody>
          <a:bodyPr>
            <a:normAutofit fontScale="92500"/>
          </a:bodyPr>
          <a:lstStyle/>
          <a:p>
            <a:r>
              <a:rPr lang="en-US" sz="2800" dirty="0"/>
              <a:t>Soft Skills include </a:t>
            </a:r>
            <a:r>
              <a:rPr lang="en-US" sz="2800" b="1" dirty="0"/>
              <a:t>attributes and personality traits</a:t>
            </a:r>
            <a:r>
              <a:rPr lang="en-US" sz="2800" dirty="0"/>
              <a:t> that help employees interact with others and </a:t>
            </a:r>
            <a:r>
              <a:rPr lang="en-US" sz="2800" b="1" dirty="0"/>
              <a:t>succeed</a:t>
            </a:r>
            <a:r>
              <a:rPr lang="en-US" sz="2800" dirty="0"/>
              <a:t> in the workplace.</a:t>
            </a:r>
          </a:p>
          <a:p>
            <a:endParaRPr lang="en-US" sz="4100" dirty="0"/>
          </a:p>
          <a:p>
            <a:r>
              <a:rPr lang="en-US" sz="2600" dirty="0"/>
              <a:t>E.G.: the ability to communicate with:</a:t>
            </a:r>
          </a:p>
          <a:p>
            <a:r>
              <a:rPr lang="en-US" sz="2600" dirty="0"/>
              <a:t>prospective clients</a:t>
            </a:r>
          </a:p>
          <a:p>
            <a:r>
              <a:rPr lang="en-US" sz="2600" dirty="0"/>
              <a:t>mentor your co-workers</a:t>
            </a:r>
          </a:p>
          <a:p>
            <a:r>
              <a:rPr lang="en-US" sz="2600" dirty="0"/>
              <a:t>lead a team</a:t>
            </a:r>
          </a:p>
          <a:p>
            <a:r>
              <a:rPr lang="en-US" sz="2600" dirty="0"/>
              <a:t>negotiate a contract</a:t>
            </a:r>
          </a:p>
          <a:p>
            <a:r>
              <a:rPr lang="en-US" sz="2600" dirty="0"/>
              <a:t>follow instructions</a:t>
            </a:r>
          </a:p>
          <a:p>
            <a:r>
              <a:rPr lang="en-US" sz="2600" dirty="0"/>
              <a:t>and get a job done on time.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12" y="998564"/>
            <a:ext cx="6400800" cy="768096"/>
          </a:xfrm>
        </p:spPr>
        <p:txBody>
          <a:bodyPr/>
          <a:lstStyle/>
          <a:p>
            <a:pPr algn="l"/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Significance of soft skills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911" y="1748398"/>
            <a:ext cx="7928271" cy="512064"/>
          </a:xfrm>
        </p:spPr>
        <p:txBody>
          <a:bodyPr/>
          <a:lstStyle/>
          <a:p>
            <a:pPr algn="l"/>
            <a:r>
              <a:rPr lang="en-US" dirty="0"/>
              <a:t>How well you interact with others is crucial for career success.</a:t>
            </a:r>
          </a:p>
          <a:p>
            <a:pPr algn="l"/>
            <a:r>
              <a:rPr lang="en-US" dirty="0"/>
              <a:t>Trust develops through </a:t>
            </a:r>
            <a:r>
              <a:rPr lang="en-US" b="1" dirty="0"/>
              <a:t>positive interactions and relationships, and productivity increases</a:t>
            </a:r>
            <a:r>
              <a:rPr lang="en-US" dirty="0"/>
              <a:t> in environments where soft skills flourish.</a:t>
            </a:r>
            <a:endParaRPr lang="en-US" sz="2400" dirty="0">
              <a:solidFill>
                <a:schemeClr val="accent6"/>
              </a:solidFill>
              <a:latin typeface="Sabon Next LT" panose="02000500000000000000" pitchFamily="2" charset="0"/>
              <a:cs typeface="Sabon Next LT" panose="02000500000000000000" pitchFamily="2" charset="0"/>
            </a:endParaRPr>
          </a:p>
        </p:txBody>
      </p:sp>
      <p:pic>
        <p:nvPicPr>
          <p:cNvPr id="1028" name="Picture 4" descr="Soft Skills” are the Essential Skills - Last Eight Percent">
            <a:extLst>
              <a:ext uri="{FF2B5EF4-FFF2-40B4-BE49-F238E27FC236}">
                <a16:creationId xmlns:a16="http://schemas.microsoft.com/office/drawing/2014/main" id="{4CF5C4AF-EEE8-4A8C-B53C-D946D000AC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9046" y="3392557"/>
            <a:ext cx="6134100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D1D31-1A67-703B-DF69-CA8142BF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pic>
        <p:nvPicPr>
          <p:cNvPr id="2050" name="Picture 2" descr="Soft Skills in the Workplace — All You Need to Know – The Talent Games">
            <a:extLst>
              <a:ext uri="{FF2B5EF4-FFF2-40B4-BE49-F238E27FC236}">
                <a16:creationId xmlns:a16="http://schemas.microsoft.com/office/drawing/2014/main" id="{938D1984-DE2A-4320-999B-EEA59CCAB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313" y="0"/>
            <a:ext cx="107457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8414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492551"/>
            <a:ext cx="10671048" cy="768096"/>
          </a:xfrm>
        </p:spPr>
        <p:txBody>
          <a:bodyPr/>
          <a:lstStyle/>
          <a:p>
            <a:r>
              <a:rPr lang="en-US" altLang="zh-CN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What is grooming ?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3CE477-B09D-4D66-ABDF-7A1AC973458E}"/>
              </a:ext>
            </a:extLst>
          </p:cNvPr>
          <p:cNvSpPr/>
          <p:nvPr/>
        </p:nvSpPr>
        <p:spPr>
          <a:xfrm>
            <a:off x="768096" y="3351591"/>
            <a:ext cx="106710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Proper grooming and professional appearance are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important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 to gain not just a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positive impression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 but also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respect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 in the workplace.</a:t>
            </a:r>
          </a:p>
          <a:p>
            <a:pPr algn="ctr"/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First impressions matter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 and the way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employees look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 and carry themselves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create impact with customers, and potential clients.</a:t>
            </a:r>
            <a:endParaRPr lang="en-US" sz="3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BADAD6-3BDF-4835-AD68-DE20EA93C81C}"/>
              </a:ext>
            </a:extLst>
          </p:cNvPr>
          <p:cNvSpPr/>
          <p:nvPr/>
        </p:nvSpPr>
        <p:spPr>
          <a:xfrm>
            <a:off x="752856" y="1241834"/>
            <a:ext cx="1067104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Taking care of your body and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personal hygiene</a:t>
            </a:r>
            <a:r>
              <a:rPr lang="en-US" sz="3200" dirty="0">
                <a:solidFill>
                  <a:schemeClr val="accent3">
                    <a:lumMod val="50000"/>
                  </a:schemeClr>
                </a:solidFill>
                <a:latin typeface="Google Sans"/>
              </a:rPr>
              <a:t> to maintain a pleasing professional physical appearance.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A9427F-F9DE-4FD4-9EA5-399EE23B31EF}"/>
              </a:ext>
            </a:extLst>
          </p:cNvPr>
          <p:cNvSpPr txBox="1">
            <a:spLocks/>
          </p:cNvSpPr>
          <p:nvPr/>
        </p:nvSpPr>
        <p:spPr>
          <a:xfrm>
            <a:off x="752856" y="2579089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latin typeface="Arial Black" panose="020B0604020202020204" pitchFamily="34" charset="0"/>
                <a:cs typeface="Arial Black" panose="020B0604020202020204" pitchFamily="34" charset="0"/>
              </a:rPr>
              <a:t>Importance of grooming</a:t>
            </a:r>
            <a:endParaRPr lang="en-US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960 1440 3420 Theory Personal Grooming &amp; Hygiene Hindi English By PARINITA  RAUT UKE, Training Offic - YouTube">
            <a:extLst>
              <a:ext uri="{FF2B5EF4-FFF2-40B4-BE49-F238E27FC236}">
                <a16:creationId xmlns:a16="http://schemas.microsoft.com/office/drawing/2014/main" id="{8DE093E0-E364-43C8-984D-AF523D127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7108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Interpersonal communication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016EE4-D06F-BB48-F27D-14F290F0FE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6729454" cy="2264603"/>
          </a:xfrm>
        </p:spPr>
        <p:txBody>
          <a:bodyPr>
            <a:normAutofit/>
          </a:bodyPr>
          <a:lstStyle/>
          <a:p>
            <a:r>
              <a:rPr lang="en-US" dirty="0"/>
              <a:t>The Communication between </a:t>
            </a:r>
            <a:r>
              <a:rPr lang="en-US" b="1" dirty="0"/>
              <a:t>two or more people.</a:t>
            </a:r>
          </a:p>
          <a:p>
            <a:r>
              <a:rPr lang="en-US" dirty="0"/>
              <a:t>Exchange of </a:t>
            </a:r>
            <a:r>
              <a:rPr lang="en-US" b="1" dirty="0"/>
              <a:t>messages, ideas, and information</a:t>
            </a:r>
            <a:r>
              <a:rPr lang="en-US" dirty="0"/>
              <a:t> between individuals.</a:t>
            </a:r>
          </a:p>
          <a:p>
            <a:r>
              <a:rPr lang="en-US" dirty="0"/>
              <a:t>E.G.: </a:t>
            </a:r>
            <a:r>
              <a:rPr lang="en-US" b="1" dirty="0"/>
              <a:t>face-to-face conversations, phone calls, emails, and video conferences.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736C0-59DE-A4DF-7A05-6F22D48CC0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06633" y="3090275"/>
            <a:ext cx="768096" cy="1627632"/>
          </a:xfrm>
        </p:spPr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Placeholder 15" descr="Team member headshot">
            <a:extLst>
              <a:ext uri="{FF2B5EF4-FFF2-40B4-BE49-F238E27FC236}">
                <a16:creationId xmlns:a16="http://schemas.microsoft.com/office/drawing/2014/main" id="{D47D6E1C-2A5D-498E-9B4C-6FC129437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986905" y="254210"/>
            <a:ext cx="1882276" cy="1882276"/>
          </a:xfrm>
          <a:prstGeom prst="rect">
            <a:avLst/>
          </a:prstGeom>
        </p:spPr>
      </p:pic>
      <p:pic>
        <p:nvPicPr>
          <p:cNvPr id="9" name="Picture Placeholder 17" descr="Team member headshot">
            <a:extLst>
              <a:ext uri="{FF2B5EF4-FFF2-40B4-BE49-F238E27FC236}">
                <a16:creationId xmlns:a16="http://schemas.microsoft.com/office/drawing/2014/main" id="{8BD29762-96BD-4C49-AE06-E5547288684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19" r="119"/>
          <a:stretch/>
        </p:blipFill>
        <p:spPr>
          <a:xfrm>
            <a:off x="3745361" y="292774"/>
            <a:ext cx="1882276" cy="1882276"/>
          </a:xfrm>
          <a:prstGeom prst="rect">
            <a:avLst/>
          </a:prstGeom>
        </p:spPr>
      </p:pic>
      <p:pic>
        <p:nvPicPr>
          <p:cNvPr id="10" name="Picture Placeholder 19" descr="Team member headshot">
            <a:extLst>
              <a:ext uri="{FF2B5EF4-FFF2-40B4-BE49-F238E27FC236}">
                <a16:creationId xmlns:a16="http://schemas.microsoft.com/office/drawing/2014/main" id="{B7254C18-82E7-45F0-9746-9483943CFB7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" b="31"/>
          <a:stretch/>
        </p:blipFill>
        <p:spPr>
          <a:xfrm>
            <a:off x="6503817" y="293370"/>
            <a:ext cx="1882276" cy="1882276"/>
          </a:xfrm>
          <a:prstGeom prst="rect">
            <a:avLst/>
          </a:prstGeom>
        </p:spPr>
      </p:pic>
      <p:pic>
        <p:nvPicPr>
          <p:cNvPr id="11" name="Picture Placeholder 21" descr="Team member headshot">
            <a:extLst>
              <a:ext uri="{FF2B5EF4-FFF2-40B4-BE49-F238E27FC236}">
                <a16:creationId xmlns:a16="http://schemas.microsoft.com/office/drawing/2014/main" id="{73967324-772F-4881-822A-0AECB01980A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" b="31"/>
          <a:stretch/>
        </p:blipFill>
        <p:spPr>
          <a:xfrm>
            <a:off x="9262272" y="293370"/>
            <a:ext cx="1882276" cy="188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 Placeholder 73">
            <a:extLst>
              <a:ext uri="{FF2B5EF4-FFF2-40B4-BE49-F238E27FC236}">
                <a16:creationId xmlns:a16="http://schemas.microsoft.com/office/drawing/2014/main" id="{B964C6B0-844C-A964-2B74-46CF893E1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148" name="Picture 4" descr="Strategic Adaptability to Customers Needs">
            <a:extLst>
              <a:ext uri="{FF2B5EF4-FFF2-40B4-BE49-F238E27FC236}">
                <a16:creationId xmlns:a16="http://schemas.microsoft.com/office/drawing/2014/main" id="{0F2F33B9-D92E-4B6B-8112-99E9662B6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06018"/>
            <a:ext cx="12178747" cy="502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7C09F16-6D23-666F-6800-8FC69783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978" y="4074735"/>
            <a:ext cx="10671048" cy="768096"/>
          </a:xfrm>
        </p:spPr>
        <p:txBody>
          <a:bodyPr/>
          <a:lstStyle/>
          <a:p>
            <a:r>
              <a:rPr lang="en-US" dirty="0"/>
              <a:t>adaptability</a:t>
            </a:r>
          </a:p>
        </p:txBody>
      </p:sp>
      <p:sp>
        <p:nvSpPr>
          <p:cNvPr id="43" name="Title 3">
            <a:extLst>
              <a:ext uri="{FF2B5EF4-FFF2-40B4-BE49-F238E27FC236}">
                <a16:creationId xmlns:a16="http://schemas.microsoft.com/office/drawing/2014/main" id="{43230FFD-2142-4390-97AB-6B8AD2D45140}"/>
              </a:ext>
            </a:extLst>
          </p:cNvPr>
          <p:cNvSpPr txBox="1">
            <a:spLocks/>
          </p:cNvSpPr>
          <p:nvPr/>
        </p:nvSpPr>
        <p:spPr>
          <a:xfrm>
            <a:off x="917978" y="5537200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0" i="1" dirty="0"/>
              <a:t>the quality or tendency of being able to adjust to new conditions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20119301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8438558_Win32_v2" id="{4C05A457-285D-454C-A9EA-F338443A797C}" vid="{298C0BDB-2F83-41C5-B87D-3BE7246FD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7EB4D8-2DC8-4900-B296-3F8E8CD9E6A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1D2ED2F-BDEE-47B8-82AA-B088E838B0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A2982D6-A655-4F26-86D7-B5C32A625E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{96C8356A-6A94-4E18-84FC-ECC02E283BFE}tf78438558_win32</Template>
  <TotalTime>114</TotalTime>
  <Words>412</Words>
  <Application>Microsoft Office PowerPoint</Application>
  <PresentationFormat>Widescreen</PresentationFormat>
  <Paragraphs>105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Black</vt:lpstr>
      <vt:lpstr>Google Sans</vt:lpstr>
      <vt:lpstr>Sabon Next LT</vt:lpstr>
      <vt:lpstr>Office Theme</vt:lpstr>
      <vt:lpstr>Soft skills for engineers</vt:lpstr>
      <vt:lpstr>Course Content</vt:lpstr>
      <vt:lpstr>Introduction</vt:lpstr>
      <vt:lpstr>Significance of soft skills</vt:lpstr>
      <vt:lpstr>PowerPoint Presentation</vt:lpstr>
      <vt:lpstr>What is grooming ?</vt:lpstr>
      <vt:lpstr>PowerPoint Presentation</vt:lpstr>
      <vt:lpstr>Interpersonal communication</vt:lpstr>
      <vt:lpstr>adaptability</vt:lpstr>
      <vt:lpstr>PowerPoint Presentation</vt:lpstr>
      <vt:lpstr>Importance of time management</vt:lpstr>
      <vt:lpstr>TIMELINE</vt:lpstr>
      <vt:lpstr>Teamwork</vt:lpstr>
      <vt:lpstr>HOW WE GET THERE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 skills for engineers</dc:title>
  <dc:subject/>
  <dc:creator>hp</dc:creator>
  <cp:lastModifiedBy>hp</cp:lastModifiedBy>
  <cp:revision>1</cp:revision>
  <dcterms:created xsi:type="dcterms:W3CDTF">2023-08-18T05:09:24Z</dcterms:created>
  <dcterms:modified xsi:type="dcterms:W3CDTF">2023-08-18T07:04:18Z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